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sldIdLst>
    <p:sldId id="267" r:id="rId3"/>
    <p:sldId id="268" r:id="rId4"/>
    <p:sldId id="274" r:id="rId5"/>
    <p:sldId id="260" r:id="rId6"/>
    <p:sldId id="263" r:id="rId7"/>
    <p:sldId id="265" r:id="rId8"/>
    <p:sldId id="266" r:id="rId9"/>
    <p:sldId id="269" r:id="rId10"/>
    <p:sldId id="270" r:id="rId11"/>
    <p:sldId id="271" r:id="rId12"/>
    <p:sldId id="281" r:id="rId13"/>
    <p:sldId id="272" r:id="rId14"/>
    <p:sldId id="273" r:id="rId15"/>
    <p:sldId id="275" r:id="rId16"/>
    <p:sldId id="279" r:id="rId17"/>
    <p:sldId id="277" r:id="rId18"/>
    <p:sldId id="278" r:id="rId19"/>
    <p:sldId id="280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9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7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0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7" y="4246572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213" y="402273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74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3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2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8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60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8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84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6416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8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4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8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9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8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7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2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84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51FB364-E01C-47D3-8E94-38E0D785907D}" type="datetimeFigureOut">
              <a:rPr lang="en-US" smtClean="0"/>
              <a:pPr/>
              <a:t>12/31/2023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84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84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619A97F-1689-4209-BF83-4D10EC0EE3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r" rtl="1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r" rtl="1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r" rtl="1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r" rtl="1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rtl="1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emf"/><Relationship Id="rId7" Type="http://schemas.openxmlformats.org/officeDocument/2006/relationships/image" Target="../media/image1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6914" y="983673"/>
            <a:ext cx="9781311" cy="530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279931"/>
            <a:ext cx="12192000" cy="157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960" y="5820704"/>
            <a:ext cx="10684215" cy="1037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06946" y="6339347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23377" y="33488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2- محاسبه سری زمانی ایستگاه‌ها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13" name="Picture 12" descr="AH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4880"/>
            <a:ext cx="3715797" cy="5385418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620981" y="2923309"/>
            <a:ext cx="387927" cy="360217"/>
          </a:xfrm>
          <a:prstGeom prst="flowChartConnector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Flowchart: Connector 14"/>
          <p:cNvSpPr/>
          <p:nvPr/>
        </p:nvSpPr>
        <p:spPr>
          <a:xfrm>
            <a:off x="1565563" y="1122218"/>
            <a:ext cx="387927" cy="360217"/>
          </a:xfrm>
          <a:prstGeom prst="flowChartConnector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Flowchart: Connector 15"/>
          <p:cNvSpPr/>
          <p:nvPr/>
        </p:nvSpPr>
        <p:spPr>
          <a:xfrm>
            <a:off x="1551709" y="4350327"/>
            <a:ext cx="637309" cy="900545"/>
          </a:xfrm>
          <a:prstGeom prst="flowChartConnector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7" name="Picture 16" descr="NI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0031" y="346364"/>
            <a:ext cx="3740297" cy="542092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5070764" y="5389418"/>
            <a:ext cx="2812472" cy="138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70764" y="4294909"/>
            <a:ext cx="27709" cy="1080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98472" y="4779818"/>
            <a:ext cx="99752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400" dirty="0" smtClean="0"/>
              <a:t>144</a:t>
            </a:r>
            <a:r>
              <a:rPr lang="en-US" sz="1400" dirty="0" smtClean="0"/>
              <a:t>cm</a:t>
            </a:r>
            <a:endParaRPr lang="fa-IR" sz="1400" dirty="0"/>
          </a:p>
        </p:txBody>
      </p:sp>
    </p:spTree>
    <p:extLst>
      <p:ext uri="{BB962C8B-B14F-4D97-AF65-F5344CB8AC3E}">
        <p14:creationId xmlns:p14="http://schemas.microsoft.com/office/powerpoint/2010/main" val="23156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" y="5187142"/>
            <a:ext cx="12192000" cy="167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39" y="5644342"/>
            <a:ext cx="10022731" cy="1213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09" y="6251171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29064"/>
            <a:ext cx="3645524" cy="5283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26" y="174136"/>
            <a:ext cx="3616570" cy="5013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02579" y="228600"/>
            <a:ext cx="3441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مشکلات ناشی از عدم تخلیه به  موقع اطلاعات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1- نقص سری زمانی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2- از کار افتادن گیرنده‌ها و عدم کارکرد صحیح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3- خارج شدن ایستگاه از محاسبه فریم ملی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232359" y="565484"/>
            <a:ext cx="745957" cy="7700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6232358" y="2285838"/>
            <a:ext cx="745957" cy="7700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6232357" y="3959921"/>
            <a:ext cx="745957" cy="7700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2615789" y="332874"/>
            <a:ext cx="745957" cy="6176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2755231" y="2223093"/>
            <a:ext cx="606513" cy="7700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2755231" y="3959920"/>
            <a:ext cx="505328" cy="7700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" y="5187142"/>
            <a:ext cx="12192000" cy="167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39" y="5644342"/>
            <a:ext cx="10022731" cy="1213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09" y="6251171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88111" y="334880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2- محاسبه بردار سرعت ایستگاه‌ها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8913" y="0"/>
            <a:ext cx="6547168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90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16736" y="9728"/>
            <a:ext cx="12402767" cy="7276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3097" y="6070352"/>
            <a:ext cx="1512579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824" y="872840"/>
            <a:ext cx="70796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3- تعیین فریم ملی</a:t>
            </a:r>
          </a:p>
          <a:p>
            <a:pPr algn="r" rtl="1"/>
            <a:endParaRPr lang="fa-IR" dirty="0"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0496"/>
            <a:ext cx="7642559" cy="45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0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6398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644669" y="-471488"/>
            <a:ext cx="8783782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fa-IR" sz="6000" dirty="0" smtClean="0">
              <a:cs typeface="B Nazanin" pitchFamily="2" charset="-78"/>
            </a:endParaRPr>
          </a:p>
          <a:p>
            <a:pPr algn="ctr"/>
            <a:r>
              <a:rPr lang="fa-IR" sz="6000" dirty="0" smtClean="0">
                <a:cs typeface="B Nazanin" pitchFamily="2" charset="-78"/>
              </a:rPr>
              <a:t>بخش دوم:</a:t>
            </a:r>
          </a:p>
          <a:p>
            <a:pPr algn="ctr"/>
            <a:r>
              <a:rPr lang="fa-IR" sz="6000" dirty="0" smtClean="0">
                <a:cs typeface="B Nazanin" pitchFamily="2" charset="-78"/>
              </a:rPr>
              <a:t>سامانه ارسال تصحیحات آنی</a:t>
            </a:r>
          </a:p>
          <a:p>
            <a:pPr algn="ctr" rtl="1"/>
            <a:r>
              <a:rPr lang="fa-IR" sz="6000" dirty="0" smtClean="0">
                <a:cs typeface="B Nazanin" pitchFamily="2" charset="-78"/>
              </a:rPr>
              <a:t>(سامانه ملی </a:t>
            </a:r>
            <a:r>
              <a:rPr lang="fa-IR" sz="6000" dirty="0" smtClean="0">
                <a:cs typeface="B Nazanin" pitchFamily="2" charset="-78"/>
              </a:rPr>
              <a:t>هدی و هدی پرو)</a:t>
            </a:r>
            <a:endParaRPr lang="fa-IR" sz="6000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" y="5187142"/>
            <a:ext cx="12192000" cy="167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39" y="5644342"/>
            <a:ext cx="10022731" cy="1213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09" y="6251171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511" y="0"/>
            <a:ext cx="6483926" cy="514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54727" y="5098473"/>
            <a:ext cx="411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Nazanin" pitchFamily="2" charset="-78"/>
              </a:rPr>
              <a:t>ایستگاههای طرح توسعه سامانه ملی هدی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24255" y="-1"/>
            <a:ext cx="49876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000" dirty="0" smtClean="0">
                <a:cs typeface="B Nazanin" pitchFamily="2" charset="-78"/>
              </a:rPr>
              <a:t>سال 1389 طرحی در سازمان نقشه‌برداری کشور به تصویب رسید که براساس آن تعدادی ایستگاه </a:t>
            </a:r>
            <a:r>
              <a:rPr lang="en-US" sz="2000" dirty="0" smtClean="0">
                <a:cs typeface="B Nazanin" pitchFamily="2" charset="-78"/>
              </a:rPr>
              <a:t>GNSS</a:t>
            </a:r>
            <a:r>
              <a:rPr lang="fa-IR" sz="2000" dirty="0" smtClean="0">
                <a:cs typeface="B Nazanin" pitchFamily="2" charset="-78"/>
              </a:rPr>
              <a:t> به ایستگاههای </a:t>
            </a:r>
            <a:r>
              <a:rPr lang="en-US" sz="2000" dirty="0" smtClean="0">
                <a:cs typeface="B Nazanin" pitchFamily="2" charset="-78"/>
              </a:rPr>
              <a:t>GPS</a:t>
            </a:r>
            <a:r>
              <a:rPr lang="fa-IR" sz="2000" dirty="0" smtClean="0">
                <a:cs typeface="B Nazanin" pitchFamily="2" charset="-78"/>
              </a:rPr>
              <a:t> طرح سراسری ژئودینامیک اضافه شد. برخلاف آنالیز داده‌های شبکه ژئودینامیک که به‌صورت پس</a:t>
            </a:r>
            <a:r>
              <a:rPr lang="en-US" sz="2000" dirty="0" smtClean="0">
                <a:cs typeface="B Nazanin" pitchFamily="2" charset="-78"/>
              </a:rPr>
              <a:t>‌</a:t>
            </a:r>
            <a:r>
              <a:rPr lang="fa-IR" sz="2000" dirty="0" smtClean="0">
                <a:cs typeface="B Nazanin" pitchFamily="2" charset="-78"/>
              </a:rPr>
              <a:t>پردازش انجام می‌شود، این طرح به‌منظور تولید تصحیحات آنی برای کاربران طراحی شد. به‌همین دلیل گیرنده این ایستگاهها از نوع </a:t>
            </a:r>
            <a:r>
              <a:rPr lang="en-US" sz="2000" dirty="0" smtClean="0">
                <a:cs typeface="B Nazanin" pitchFamily="2" charset="-78"/>
              </a:rPr>
              <a:t>GNSS</a:t>
            </a:r>
            <a:r>
              <a:rPr lang="fa-IR" sz="2000" dirty="0" smtClean="0">
                <a:cs typeface="B Nazanin" pitchFamily="2" charset="-78"/>
              </a:rPr>
              <a:t> بود به این معنی که علاوه بر ماهواره‌های </a:t>
            </a:r>
            <a:r>
              <a:rPr lang="en-US" sz="2000" dirty="0" smtClean="0">
                <a:cs typeface="B Nazanin" pitchFamily="2" charset="-78"/>
              </a:rPr>
              <a:t>GPS </a:t>
            </a:r>
            <a:r>
              <a:rPr lang="fa-IR" sz="2000" dirty="0" smtClean="0">
                <a:cs typeface="B Nazanin" pitchFamily="2" charset="-78"/>
              </a:rPr>
              <a:t>، می‌توانست سیگنال سایر ماهواره‌ها از قبیل گلوناس، بیدو، گالیلئو و ... را نیز دریافت کند. این ایستگاه‌ها علاوه بر تولید تصحیحات آنی، در طرح شبکه ژئودینامیک نیز مورد استفاده قرار می‌‌گرفتند. </a:t>
            </a:r>
            <a:endParaRPr lang="fa-IR" sz="20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901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279931"/>
            <a:ext cx="12192000" cy="157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960" y="5820704"/>
            <a:ext cx="10684215" cy="1037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06946" y="6339347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station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054437" cy="46412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77636" y="540328"/>
            <a:ext cx="1385456" cy="8035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TextBox 27"/>
          <p:cNvSpPr txBox="1"/>
          <p:nvPr/>
        </p:nvSpPr>
        <p:spPr>
          <a:xfrm>
            <a:off x="9537987" y="248949"/>
            <a:ext cx="229985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1600" dirty="0" smtClean="0">
                <a:cs typeface="B Nazanin" pitchFamily="2" charset="-78"/>
              </a:rPr>
              <a:t>ایستگاه‌های فاز اول سامانه هدی</a:t>
            </a:r>
          </a:p>
          <a:p>
            <a:pPr algn="ctr" rtl="1"/>
            <a:endParaRPr lang="fa-IR" dirty="0" smtClean="0">
              <a:cs typeface="B Nazanin" pitchFamily="2" charset="-78"/>
            </a:endParaRPr>
          </a:p>
          <a:p>
            <a:pPr algn="ctr" rtl="1"/>
            <a:endParaRPr lang="fa-IR" dirty="0" smtClean="0">
              <a:cs typeface="B Nazanin" pitchFamily="2" charset="-78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415462" y="808591"/>
          <a:ext cx="2776538" cy="3010237"/>
        </p:xfrm>
        <a:graphic>
          <a:graphicData uri="http://schemas.openxmlformats.org/drawingml/2006/table">
            <a:tbl>
              <a:tblPr/>
              <a:tblGrid>
                <a:gridCol w="1345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4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البرز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هشتگرد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تهران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پلور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تهران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اخترآباد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تهران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فیروزکوه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تهران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تهران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زنجان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آب بر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گیلان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رودسر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گیلان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رشت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مازندران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تنکابن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مازندران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ساری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مازندران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محمود آباد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55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</a:rPr>
                        <a:t>مازندران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</a:rPr>
                        <a:t>پول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510143" y="4599709"/>
            <a:ext cx="267392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dirty="0" smtClean="0">
                <a:cs typeface="B Nazanin" pitchFamily="2" charset="-78"/>
              </a:rPr>
              <a:t>ایستگاه‌های فاز اول سامانه هدی</a:t>
            </a:r>
          </a:p>
          <a:p>
            <a:pPr algn="ctr" rtl="1"/>
            <a:endParaRPr lang="fa-IR" dirty="0" smtClean="0">
              <a:cs typeface="B Nazanin" pitchFamily="2" charset="-78"/>
            </a:endParaRPr>
          </a:p>
          <a:p>
            <a:pPr algn="ctr" rtl="1"/>
            <a:endParaRPr lang="fa-IR" dirty="0" smtClean="0">
              <a:cs typeface="B Nazanin" pitchFamily="2" charset="-78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83157"/>
              </p:ext>
            </p:extLst>
          </p:nvPr>
        </p:nvGraphicFramePr>
        <p:xfrm>
          <a:off x="6096000" y="922194"/>
          <a:ext cx="2970069" cy="4074795"/>
        </p:xfrm>
        <a:graphic>
          <a:graphicData uri="http://schemas.openxmlformats.org/drawingml/2006/table">
            <a:tbl>
              <a:tblPr rtl="1"/>
              <a:tblGrid>
                <a:gridCol w="1175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آذربایجان شرقی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تبریز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آذربایجان غربی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نقده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اردبیل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اصفهان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ایلام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ایلام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خراسان جنوبی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بیرجند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46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خراسان رضوی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طرق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70C0"/>
                          </a:solidFill>
                          <a:latin typeface="Arial"/>
                          <a:cs typeface="B Nazanin" pitchFamily="2" charset="-78"/>
                        </a:rPr>
                        <a:t>خراسان شمالی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70C0"/>
                          </a:solidFill>
                          <a:latin typeface="Arial"/>
                          <a:cs typeface="B Nazanin" pitchFamily="2" charset="-78"/>
                        </a:rPr>
                        <a:t>بجنورد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خوزستان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اهواز(سازمان نقشه برداری)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زنجان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سمنان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بیارجمند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سیستان و بلوچستان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چابهار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فارس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داراب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قم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قم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کردستان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سنندج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کرمان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ماهان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70C0"/>
                          </a:solidFill>
                          <a:latin typeface="Arial"/>
                          <a:cs typeface="B Nazanin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70C0"/>
                          </a:solidFill>
                          <a:latin typeface="Arial"/>
                          <a:cs typeface="B Nazanin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70C0"/>
                          </a:solidFill>
                          <a:latin typeface="Arial"/>
                          <a:cs typeface="B Nazanin" pitchFamily="2" charset="-78"/>
                        </a:rPr>
                        <a:t>کرمانشاه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1" i="0" u="none" strike="noStrike" dirty="0">
                          <a:solidFill>
                            <a:srgbClr val="0070C0"/>
                          </a:solidFill>
                          <a:latin typeface="Arial"/>
                          <a:cs typeface="B Nazanin" pitchFamily="2" charset="-78"/>
                        </a:rPr>
                        <a:t>سنقر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لرستان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خرم آباد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مرکزی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تفرش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هرمزگان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جاسک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همدان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01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یزد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100" b="0" i="0" u="none" strike="noStrike" dirty="0">
                          <a:solidFill>
                            <a:srgbClr val="404040"/>
                          </a:solidFill>
                          <a:latin typeface="Arial"/>
                          <a:cs typeface="B Nazanin" pitchFamily="2" charset="-78"/>
                        </a:rPr>
                        <a:t>بهاباد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337589" y="248515"/>
            <a:ext cx="25076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Nazanin" pitchFamily="2" charset="-78"/>
              </a:rPr>
              <a:t>ایستگاههای فاز دوم سامانه هدی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56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/>
      <p:bldP spid="35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" y="5187142"/>
            <a:ext cx="12192000" cy="167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39" y="5644342"/>
            <a:ext cx="10022731" cy="1213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09" y="6251171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56073" y="334880"/>
            <a:ext cx="310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طرح هم افزایی سامانه شمیم(شبکه موقعیت‌یابی یکپارچه مالکیت‌ها) و هدی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364" y="0"/>
            <a:ext cx="7245928" cy="550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686800" y="1537856"/>
            <a:ext cx="3311236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fa-IR" sz="1400" dirty="0" smtClean="0">
                <a:cs typeface="B Nazanin" pitchFamily="2" charset="-78"/>
              </a:rPr>
              <a:t>با توجه به نیاز کشور به توسعه و گسترش ایستگاه­های مرجع برای ارائه خدمات با کیفیت مطلوب­تر، جلوگیری از موازی کاری و همچنین کاهش هزینه­ها، موضوع اشترک­گذاری ایستگاه­های موجود در دو سامانه هدی و شمیم مطرح گردید و طی جلسات و مکاتبات متعدد بین سازمان برنامه و بودجه کشور، سازمان نقشه­برداری کشور و سازمان ثبت اسناد و املاک کشور، مقرر گردید طرح هم­افزایی به منظور استفاده بهینه از ظرفیت­های این دو سامانه و ایجاد یک شبکه یکپارچه کشوری تهیه و ارائه شود. براساس این طرح اطلاعات  181ایستگاه موجود در سامانه شمیم در اختیار سازمان نقشه‌برداری قرار گرفت و سازمان نیز متقابلا اطلاعات مربوط به ایستگاههای هدی را در اختیار سازمان ثبت قرار داد . همچنین برای محاسبه مختصات دقیق ایستگاههای سامانه شمیم، اطلاعات مربوط به این سامانه در چند مرحله در اختیار اداره ژئودزی و ژئودینامیک قرار گرفت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090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279931"/>
            <a:ext cx="12192000" cy="157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960" y="5820704"/>
            <a:ext cx="10684215" cy="1037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06946" y="6339347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5387" y="144429"/>
            <a:ext cx="7162800" cy="5064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8896" y="5290028"/>
            <a:ext cx="573578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Nazanin" pitchFamily="2" charset="-78"/>
              </a:rPr>
              <a:t>طرح جامع توسعه سامانه ارسال تصحیحات تعیین موقعیت آنی در کشور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926" y="144428"/>
            <a:ext cx="3188369" cy="229821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6256786" y="950495"/>
            <a:ext cx="2538298" cy="2406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726602" y="1925053"/>
            <a:ext cx="662294" cy="1925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9" y="592663"/>
            <a:ext cx="2566521" cy="18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0989" y="2129589"/>
            <a:ext cx="8410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dirty="0" smtClean="0">
                <a:cs typeface="B Nazanin" panose="00000400000000000000" pitchFamily="2" charset="-78"/>
              </a:rPr>
              <a:t>ما بدان مقصد عالی نتوانیم رسید</a:t>
            </a:r>
          </a:p>
          <a:p>
            <a:pPr algn="ctr"/>
            <a:r>
              <a:rPr lang="fa-IR" sz="5400" dirty="0" smtClean="0">
                <a:cs typeface="B Nazanin" panose="00000400000000000000" pitchFamily="2" charset="-78"/>
              </a:rPr>
              <a:t>هم مگر پیش نهد لطف شما گامی چند</a:t>
            </a:r>
            <a:endParaRPr lang="en-US" sz="5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52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90" y="401781"/>
            <a:ext cx="2655685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2" y="429490"/>
            <a:ext cx="3283526" cy="3338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1054" y="5043063"/>
            <a:ext cx="3616037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b="1" dirty="0" smtClean="0">
                <a:cs typeface="B Nazanin" pitchFamily="2" charset="-78"/>
              </a:rPr>
              <a:t>اداره کل نقشه برداری زمینی و بنیادی</a:t>
            </a:r>
          </a:p>
          <a:p>
            <a:pPr algn="ctr"/>
            <a:r>
              <a:rPr lang="fa-IR" b="1" dirty="0" smtClean="0">
                <a:cs typeface="B Nazanin" pitchFamily="2" charset="-78"/>
              </a:rPr>
              <a:t>اداره ژئودزی و ژئودینامیک</a:t>
            </a:r>
            <a:endParaRPr lang="fa-IR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4219" y="1787236"/>
            <a:ext cx="878378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fa-IR" sz="6000" dirty="0" smtClean="0">
              <a:cs typeface="B Nazanin" pitchFamily="2" charset="-78"/>
            </a:endParaRPr>
          </a:p>
          <a:p>
            <a:pPr algn="ctr"/>
            <a:r>
              <a:rPr lang="fa-IR" sz="6000" dirty="0" smtClean="0">
                <a:cs typeface="B Nazanin" pitchFamily="2" charset="-78"/>
              </a:rPr>
              <a:t>بخش اول:</a:t>
            </a:r>
          </a:p>
          <a:p>
            <a:pPr algn="ctr"/>
            <a:r>
              <a:rPr lang="fa-IR" sz="6000" dirty="0" smtClean="0">
                <a:cs typeface="B Nazanin" pitchFamily="2" charset="-78"/>
              </a:rPr>
              <a:t>شبکه سراسری ژئودینامیک کشور</a:t>
            </a:r>
            <a:endParaRPr lang="fa-IR" sz="6000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279931"/>
            <a:ext cx="12192000" cy="157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960" y="5820704"/>
            <a:ext cx="10684215" cy="1037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06946" y="6339347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1512449378191847725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0473" y="1260770"/>
            <a:ext cx="7647709" cy="4613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7019" y="166255"/>
            <a:ext cx="670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cs typeface="B Nazanin" pitchFamily="2" charset="-78"/>
              </a:rPr>
              <a:t> نظریه زمین ساخت صفحه‌ای</a:t>
            </a:r>
            <a:endParaRPr lang="fa-IR" sz="3200" dirty="0">
              <a:cs typeface="B Nazanin" pitchFamily="2" charset="-78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165273" y="2133600"/>
            <a:ext cx="1371600" cy="1219200"/>
          </a:xfrm>
          <a:prstGeom prst="flowChartConnector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563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" y="5187142"/>
            <a:ext cx="12192000" cy="167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39" y="5644342"/>
            <a:ext cx="10022731" cy="1213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09" y="6251171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7019" y="166255"/>
            <a:ext cx="670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cs typeface="B Nazanin" pitchFamily="2" charset="-78"/>
              </a:rPr>
              <a:t> نقشه لرزه‌خیزی ایران</a:t>
            </a:r>
            <a:endParaRPr lang="fa-IR" sz="3200" dirty="0">
              <a:cs typeface="B Nazanin" pitchFamily="2" charset="-78"/>
            </a:endParaRPr>
          </a:p>
        </p:txBody>
      </p:sp>
      <p:pic>
        <p:nvPicPr>
          <p:cNvPr id="8" name="Picture 7" descr="seismicity-map-of-iran1-822x103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0297" y="428337"/>
            <a:ext cx="5929745" cy="53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1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5000"/>
                <a:lumOff val="9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16736" y="9728"/>
            <a:ext cx="12402767" cy="7276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3097" y="6070352"/>
            <a:ext cx="1512579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7019" y="166255"/>
            <a:ext cx="670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cs typeface="B Nazanin" pitchFamily="2" charset="-78"/>
              </a:rPr>
              <a:t>شبکه سراسری ژئودینامیک کشور </a:t>
            </a:r>
            <a:endParaRPr lang="fa-IR" sz="3200" dirty="0"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824" y="872840"/>
            <a:ext cx="7079673" cy="40626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fa-IR" sz="2400" dirty="0" smtClean="0">
                <a:cs typeface="B Nazanin" pitchFamily="2" charset="-78"/>
              </a:rPr>
              <a:t>پس از زلزله ویرانگر بم در سال 1382، ایده اولیه ایجاد شبکه‌ای سراسری و دائمی از ایستگاههای </a:t>
            </a:r>
            <a:r>
              <a:rPr lang="en-US" sz="2400" dirty="0" smtClean="0">
                <a:cs typeface="B Nazanin" pitchFamily="2" charset="-78"/>
              </a:rPr>
              <a:t>GPS</a:t>
            </a:r>
            <a:r>
              <a:rPr lang="fa-IR" sz="2400" dirty="0" smtClean="0">
                <a:cs typeface="B Nazanin" pitchFamily="2" charset="-78"/>
              </a:rPr>
              <a:t> مطرح شد تا حرکات پوسته زمین و ساز و کار گسلهای موجود در کشور مورد بررسی قرار گیرد. در راستای تحقق این ایده، شبکه ایستگاههای دائمی موسوم به شبکه دائمی ژئودینامیک کشور توسط سازمان نقشه‌برداری ایجاد گردید و فاز اول آن شامل 106 ایستگاه در اوایل دی‌ماه 1385 به بهره‌برداری رسید. محل استقرار این ایستگاهها با توجه به تراکم جمعیت و لرزه‌خیزی منطقه انتخاب شده بود. این شبکه به‌مرور زمان و با خرید گیرنده‌های جدید گسترش یافت و در سال 1392 تعداد ایستگاههای آن به 127 ایستگاه رسید. این شبکه هم‌اکنون با 135 ایستگاه (105 ایستگاه فعال) در سراسر ایران درحال فعالیت است.</a:t>
            </a:r>
            <a:endParaRPr lang="en-US" sz="2400" dirty="0" smtClean="0">
              <a:cs typeface="B Nazanin" pitchFamily="2" charset="-78"/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32470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279931"/>
            <a:ext cx="12192000" cy="157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960" y="5820704"/>
            <a:ext cx="10684215" cy="1037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06946" y="6339347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2254" y="498764"/>
            <a:ext cx="6526946" cy="482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48548" y="5417129"/>
            <a:ext cx="36991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Nazanin" pitchFamily="2" charset="-78"/>
              </a:rPr>
              <a:t>ایستگاههای طرح سراسری ژئودینامیک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56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" y="5187142"/>
            <a:ext cx="12192000" cy="1670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39" y="5644342"/>
            <a:ext cx="10022731" cy="1213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09" y="6251171"/>
            <a:ext cx="151034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7019" y="166255"/>
            <a:ext cx="670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cs typeface="B Nazanin" pitchFamily="2" charset="-78"/>
              </a:rPr>
              <a:t>تجهیزات ایستگاه‌ها</a:t>
            </a:r>
            <a:endParaRPr lang="fa-IR" sz="3200" dirty="0">
              <a:cs typeface="B Nazanin" pitchFamily="2" charset="-78"/>
            </a:endParaRPr>
          </a:p>
        </p:txBody>
      </p:sp>
      <p:pic>
        <p:nvPicPr>
          <p:cNvPr id="9" name="Picture 8" descr="E:\Geodesy and Land Surveying Department\DisasterManagment\Tehran Project\namakabrou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011334" cy="3860800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2053" name="Picture 5" descr="ReceiversNerR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7054" y="4405746"/>
            <a:ext cx="1924050" cy="1085850"/>
          </a:xfrm>
          <a:prstGeom prst="rect">
            <a:avLst/>
          </a:prstGeom>
          <a:noFill/>
        </p:spPr>
      </p:pic>
      <p:pic>
        <p:nvPicPr>
          <p:cNvPr id="2051" name="Picture 5" descr="receiv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4436" y="4017819"/>
            <a:ext cx="1800225" cy="1447800"/>
          </a:xfrm>
          <a:prstGeom prst="rect">
            <a:avLst/>
          </a:prstGeom>
          <a:noFill/>
        </p:spPr>
      </p:pic>
      <p:pic>
        <p:nvPicPr>
          <p:cNvPr id="2050" name="Picture 4" descr="2012925163757198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5016" y="4170218"/>
            <a:ext cx="1714500" cy="1409700"/>
          </a:xfrm>
          <a:prstGeom prst="rect">
            <a:avLst/>
          </a:prstGeom>
          <a:noFill/>
        </p:spPr>
      </p:pic>
      <p:pic>
        <p:nvPicPr>
          <p:cNvPr id="2049" name="Picture 3" descr="imag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1674" y="4350327"/>
            <a:ext cx="1657350" cy="13716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IMG_20140908_15360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73455"/>
            <a:ext cx="4514850" cy="3127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89709" y="3948545"/>
            <a:ext cx="42949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Nazanin" pitchFamily="2" charset="-78"/>
              </a:rPr>
              <a:t>شمای کلی ایستگاه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1273" y="4253345"/>
            <a:ext cx="33112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Nazanin" pitchFamily="2" charset="-78"/>
              </a:rPr>
              <a:t>تجهیزات مخابراتی ایستگاه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56909" y="5569527"/>
            <a:ext cx="27709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Nazanin" pitchFamily="2" charset="-78"/>
              </a:rPr>
              <a:t>انواع گیرنده‌های مستقر در ایستگاه‌ها </a:t>
            </a:r>
            <a:endParaRPr lang="fa-IR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90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16736" y="9728"/>
            <a:ext cx="12402767" cy="7276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3097" y="6070352"/>
            <a:ext cx="1512579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IranNastaliq" panose="02020505000000020003" pitchFamily="18" charset="0"/>
              </a:rPr>
              <a:t>سازمان نقشه برداری کشور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7019" y="166255"/>
            <a:ext cx="6705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cs typeface="B Nazanin" pitchFamily="2" charset="-78"/>
              </a:rPr>
              <a:t>نتیجه پردازش داده‌های دریافت شده از ایستگاه‌ها </a:t>
            </a:r>
            <a:endParaRPr lang="fa-IR" sz="3200" dirty="0">
              <a:cs typeface="B Nazanin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824" y="872840"/>
            <a:ext cx="70796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1- محاسبه مختصات دقیق نقاط ژئودینامیک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90" y="751030"/>
            <a:ext cx="3932257" cy="48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0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</TotalTime>
  <Words>694</Words>
  <Application>Microsoft Office PowerPoint</Application>
  <PresentationFormat>Widescreen</PresentationFormat>
  <Paragraphs>122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B Nazanin</vt:lpstr>
      <vt:lpstr>Calibri</vt:lpstr>
      <vt:lpstr>Calibri Light</vt:lpstr>
      <vt:lpstr>Consolas</vt:lpstr>
      <vt:lpstr>Corbel</vt:lpstr>
      <vt:lpstr>IranNastaliq</vt:lpstr>
      <vt:lpstr>Wingdings</vt:lpstr>
      <vt:lpstr>Wingdings 2</vt:lpstr>
      <vt:lpstr>Wingdings 3</vt:lpstr>
      <vt:lpstr>Office Theme</vt:lpstr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Mehrdad Mirani</dc:creator>
  <cp:lastModifiedBy>Seyede Sedighe Hosseini</cp:lastModifiedBy>
  <cp:revision>110</cp:revision>
  <dcterms:created xsi:type="dcterms:W3CDTF">2023-08-26T08:30:55Z</dcterms:created>
  <dcterms:modified xsi:type="dcterms:W3CDTF">2023-12-31T10:54:56Z</dcterms:modified>
</cp:coreProperties>
</file>